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6858000" cx="12192000"/>
  <p:notesSz cx="6858000" cy="9144000"/>
  <p:embeddedFontLst>
    <p:embeddedFont>
      <p:font typeface="Play"/>
      <p:regular r:id="rId35"/>
      <p:bold r:id="rId36"/>
    </p:embeddedFont>
    <p:embeddedFont>
      <p:font typeface="Nuni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jJNbQTtVwhBHiyislKIaswtg48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BC7198D-8BA1-40B6-AEB9-3B13635C9C12}">
  <a:tblStyle styleId="{3BC7198D-8BA1-40B6-AEB9-3B13635C9C1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Italic.fntdata"/><Relationship Id="rId20" Type="http://schemas.openxmlformats.org/officeDocument/2006/relationships/slide" Target="slides/slide14.xml"/><Relationship Id="rId41" Type="http://customschemas.google.com/relationships/presentationmetadata" Target="meta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Play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Nunito-regular.fntdata"/><Relationship Id="rId14" Type="http://schemas.openxmlformats.org/officeDocument/2006/relationships/slide" Target="slides/slide8.xml"/><Relationship Id="rId36" Type="http://schemas.openxmlformats.org/officeDocument/2006/relationships/font" Target="fonts/Play-bold.fntdata"/><Relationship Id="rId17" Type="http://schemas.openxmlformats.org/officeDocument/2006/relationships/slide" Target="slides/slide11.xml"/><Relationship Id="rId39" Type="http://schemas.openxmlformats.org/officeDocument/2006/relationships/font" Target="fonts/Nunito-italic.fntdata"/><Relationship Id="rId16" Type="http://schemas.openxmlformats.org/officeDocument/2006/relationships/slide" Target="slides/slide10.xml"/><Relationship Id="rId38" Type="http://schemas.openxmlformats.org/officeDocument/2006/relationships/font" Target="fonts/Nuni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anchors:Objects vary in size and aspect ratio, so anchors handle multiple scales and shapes.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 each position in the feature map, anchors predict potential object locations.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</a:t>
            </a:r>
            <a:r>
              <a:rPr b="1" lang="en-US"/>
              <a:t>RPN</a:t>
            </a:r>
            <a:r>
              <a:rPr lang="en-US"/>
              <a:t> adjusts these anchors to fit the actual objects.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bounding box regressor predicts adjustments to anchors based on the feature map.</a:t>
            </a:r>
            <a:endParaRPr/>
          </a:p>
        </p:txBody>
      </p:sp>
      <p:sp>
        <p:nvSpPr>
          <p:cNvPr id="263" name="Google Shape;263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  <a:defRPr sz="6000"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8068" y="94658"/>
            <a:ext cx="1183531" cy="1322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1476" y="90376"/>
            <a:ext cx="1322456" cy="1326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4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44" name="Google Shape;44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3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3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5" name="Google Shape;75;p3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gif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27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44000"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 txBox="1"/>
          <p:nvPr/>
        </p:nvSpPr>
        <p:spPr>
          <a:xfrm>
            <a:off x="1612612" y="1800950"/>
            <a:ext cx="896681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Impact Skills Development Program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Artificial Intelligence, Data Science, and Blockchain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2020686" y="3544965"/>
            <a:ext cx="8150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Module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Object Detection &amp; Recognition Using CNN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 3: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Introduction to Object Detection and Techniques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"/>
          <p:cNvSpPr/>
          <p:nvPr/>
        </p:nvSpPr>
        <p:spPr>
          <a:xfrm flipH="1" rot="10800000">
            <a:off x="2977204" y="2995979"/>
            <a:ext cx="6237605" cy="45719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4629133" y="5263557"/>
            <a:ext cx="293375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Ahsan Jalal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"/>
          <p:cNvSpPr txBox="1"/>
          <p:nvPr>
            <p:ph type="ctrTitle"/>
          </p:nvPr>
        </p:nvSpPr>
        <p:spPr>
          <a:xfrm>
            <a:off x="1524000" y="664845"/>
            <a:ext cx="91440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/>
              <a:t>R-CNN: Bounding Box Regression</a:t>
            </a:r>
            <a:endParaRPr/>
          </a:p>
        </p:txBody>
      </p:sp>
      <p:sp>
        <p:nvSpPr>
          <p:cNvPr id="181" name="Google Shape;18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10"/>
          <p:cNvSpPr txBox="1"/>
          <p:nvPr/>
        </p:nvSpPr>
        <p:spPr>
          <a:xfrm>
            <a:off x="599440" y="1727200"/>
            <a:ext cx="106172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 bounding boxes proposed by selective search are not perfectly aligned with objects.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bounding box regression to refine the location and size of the bounding box for better alignment.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Four dimensions of localization (x,y,w,h) from predicted and Ground Truth are used to train the model.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dimensions are center coordinates (x,y), width (w) and height(h) of the box.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method has improved Mean Average Precision (mAP) of the result by 3-4%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8279" y="3138134"/>
            <a:ext cx="3733482" cy="3496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"/>
          <p:cNvSpPr txBox="1"/>
          <p:nvPr>
            <p:ph type="ctrTitle"/>
          </p:nvPr>
        </p:nvSpPr>
        <p:spPr>
          <a:xfrm>
            <a:off x="1524000" y="664845"/>
            <a:ext cx="91440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/>
              <a:t>R-CNN: Bounding Box Regression</a:t>
            </a:r>
            <a:endParaRPr/>
          </a:p>
        </p:txBody>
      </p:sp>
      <p:sp>
        <p:nvSpPr>
          <p:cNvPr id="190" name="Google Shape;19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11"/>
          <p:cNvSpPr txBox="1"/>
          <p:nvPr/>
        </p:nvSpPr>
        <p:spPr>
          <a:xfrm>
            <a:off x="599440" y="1727200"/>
            <a:ext cx="10617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algorithm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Non-maximum suppression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(NMS) is used to reduce the number of redundant detections generated.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Suppress detections that have low confidence or overlap significantly with higher-confidence detections.</a:t>
            </a:r>
            <a:endParaRPr/>
          </a:p>
        </p:txBody>
      </p:sp>
      <p:pic>
        <p:nvPicPr>
          <p:cNvPr descr="Selecting the Right Bounding Box Using Non-Max Suppression" id="192" name="Google Shape;1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7910" y="3171825"/>
            <a:ext cx="7962900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"/>
          <p:cNvSpPr txBox="1"/>
          <p:nvPr>
            <p:ph type="ctrTitle"/>
          </p:nvPr>
        </p:nvSpPr>
        <p:spPr>
          <a:xfrm>
            <a:off x="1524000" y="136525"/>
            <a:ext cx="91440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</a:pPr>
            <a:r>
              <a:rPr lang="en-US"/>
              <a:t>Challenges of R-CNN</a:t>
            </a:r>
            <a:endParaRPr/>
          </a:p>
        </p:txBody>
      </p:sp>
      <p:sp>
        <p:nvSpPr>
          <p:cNvPr id="198" name="Google Shape;19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p12"/>
          <p:cNvSpPr txBox="1"/>
          <p:nvPr/>
        </p:nvSpPr>
        <p:spPr>
          <a:xfrm>
            <a:off x="599440" y="1727200"/>
            <a:ext cx="1061720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Pros: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R-CNN significantly improved object detection accuracy compared to earlier methods.</a:t>
            </a:r>
            <a:endParaRPr b="1" i="0" sz="1800" u="none" cap="none" strike="noStrike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CNNs provided more robust feature representations compared to traditional methods.</a:t>
            </a:r>
            <a:endParaRPr b="1" i="0" sz="1800" u="none" cap="none" strike="noStrike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Cons:</a:t>
            </a:r>
            <a:r>
              <a:rPr b="0" i="0" lang="en-US" sz="180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 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The selective Search algorithm is very rigid and there is no learning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This sometimes leads to bad region proposal generation for object detection.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It takes a lot of time to train multiple steps separately (CNN architecture, SVM model, bounding box regressor).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R-CNN can not be used in real-time because it takes approximately </a:t>
            </a:r>
            <a:r>
              <a:rPr b="0" i="1" lang="en-US" sz="1800" u="none" cap="none" strike="noStrike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50 sec</a:t>
            </a:r>
            <a:r>
              <a:rPr b="0" i="0" lang="en-US" sz="1800" u="none" cap="none" strike="noStrike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 to test an image with a bounding box regressor.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Since we need to save feature maps of all the region proposals. It also increases the amount of disk memory required during training.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/>
          <p:nvPr>
            <p:ph type="ctrTitle"/>
          </p:nvPr>
        </p:nvSpPr>
        <p:spPr>
          <a:xfrm>
            <a:off x="1524000" y="136525"/>
            <a:ext cx="91440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</a:pPr>
            <a:r>
              <a:rPr lang="en-US"/>
              <a:t>What is Fast R-CNN?</a:t>
            </a:r>
            <a:endParaRPr/>
          </a:p>
        </p:txBody>
      </p:sp>
      <p:sp>
        <p:nvSpPr>
          <p:cNvPr id="205" name="Google Shape;20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" name="Google Shape;206;p13"/>
          <p:cNvSpPr txBox="1"/>
          <p:nvPr/>
        </p:nvSpPr>
        <p:spPr>
          <a:xfrm>
            <a:off x="599440" y="1696720"/>
            <a:ext cx="106172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An improvement over R-CNN that significantly reduces the inference time.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Goals: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Speed: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Share the computation for feature extraction across regions.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Accuracy: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Maintain or improve detection accuracy.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End-to-End Training: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Train the entire network in a single step.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13"/>
          <p:cNvPicPr preferRelativeResize="0"/>
          <p:nvPr/>
        </p:nvPicPr>
        <p:blipFill rotWithShape="1">
          <a:blip r:embed="rId3">
            <a:alphaModFix/>
          </a:blip>
          <a:srcRect b="3458" l="0" r="0" t="0"/>
          <a:stretch/>
        </p:blipFill>
        <p:spPr>
          <a:xfrm>
            <a:off x="6096000" y="3971534"/>
            <a:ext cx="5773398" cy="2297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267" y="4529865"/>
            <a:ext cx="4808853" cy="126282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3"/>
          <p:cNvSpPr txBox="1"/>
          <p:nvPr/>
        </p:nvSpPr>
        <p:spPr>
          <a:xfrm>
            <a:off x="1981200" y="4094480"/>
            <a:ext cx="16560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R-CNN</a:t>
            </a:r>
            <a:endParaRPr/>
          </a:p>
        </p:txBody>
      </p:sp>
      <p:sp>
        <p:nvSpPr>
          <p:cNvPr id="210" name="Google Shape;210;p13"/>
          <p:cNvSpPr txBox="1"/>
          <p:nvPr/>
        </p:nvSpPr>
        <p:spPr>
          <a:xfrm>
            <a:off x="7934960" y="3429000"/>
            <a:ext cx="1564640" cy="370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 R-CNN</a:t>
            </a:r>
            <a:endParaRPr/>
          </a:p>
        </p:txBody>
      </p:sp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4"/>
          <p:cNvPicPr preferRelativeResize="0"/>
          <p:nvPr/>
        </p:nvPicPr>
        <p:blipFill rotWithShape="1">
          <a:blip r:embed="rId3">
            <a:alphaModFix/>
          </a:blip>
          <a:srcRect b="0" l="0" r="0" t="2709"/>
          <a:stretch/>
        </p:blipFill>
        <p:spPr>
          <a:xfrm>
            <a:off x="2821328" y="3840480"/>
            <a:ext cx="6317493" cy="291952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4"/>
          <p:cNvSpPr txBox="1"/>
          <p:nvPr>
            <p:ph type="ctrTitle"/>
          </p:nvPr>
        </p:nvSpPr>
        <p:spPr>
          <a:xfrm>
            <a:off x="1524000" y="340903"/>
            <a:ext cx="91440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/>
              <a:t>Fast R-CNN Architecture Overview</a:t>
            </a:r>
            <a:endParaRPr/>
          </a:p>
        </p:txBody>
      </p:sp>
      <p:sp>
        <p:nvSpPr>
          <p:cNvPr id="217" name="Google Shape;21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p14"/>
          <p:cNvSpPr txBox="1"/>
          <p:nvPr/>
        </p:nvSpPr>
        <p:spPr>
          <a:xfrm>
            <a:off x="599440" y="1696720"/>
            <a:ext cx="1061720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Input: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Entire image (not individual regions).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Selective search 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to get region proposals on the image.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eature Extraction: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single forward pass through the CNN for the whole image.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of Interest (RoI) Pooling: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Extracts fixed-size feature maps for each region proposal from the feature map generated by the CNN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 &amp; Bounding Box Regression: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RoI, predict the object class and refine the bounding box.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9789160" y="5161280"/>
            <a:ext cx="1564640" cy="370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 R-CNN</a:t>
            </a:r>
            <a:endParaRPr/>
          </a:p>
        </p:txBody>
      </p:sp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"/>
          <p:cNvSpPr txBox="1"/>
          <p:nvPr>
            <p:ph type="ctrTitle"/>
          </p:nvPr>
        </p:nvSpPr>
        <p:spPr>
          <a:xfrm>
            <a:off x="1524000" y="136525"/>
            <a:ext cx="91440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</a:pPr>
            <a:r>
              <a:rPr lang="en-US"/>
              <a:t>Fast R-CNN: RoI Pooling</a:t>
            </a:r>
            <a:endParaRPr/>
          </a:p>
        </p:txBody>
      </p:sp>
      <p:sp>
        <p:nvSpPr>
          <p:cNvPr id="225" name="Google Shape;22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15"/>
          <p:cNvSpPr txBox="1"/>
          <p:nvPr/>
        </p:nvSpPr>
        <p:spPr>
          <a:xfrm>
            <a:off x="599440" y="1727200"/>
            <a:ext cx="106172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Converts regions of different sizes from the feature map into fixed-size feature maps (e.g., 7x7).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region is divided into a grid of fixed dimensions.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Max-pooling is performed within each grid cell to ensure the output has a uniform size.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Advantage: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Enables the use of fully connected layers on variable-sized regions.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Visualization of RoI Pooling" id="227" name="Google Shape;22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440" y="3412490"/>
            <a:ext cx="3925147" cy="2943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IPool Explained | Papers With Code" id="228" name="Google Shape;22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6235" y="3023432"/>
            <a:ext cx="5536565" cy="3332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"/>
          <p:cNvSpPr txBox="1"/>
          <p:nvPr>
            <p:ph type="ctrTitle"/>
          </p:nvPr>
        </p:nvSpPr>
        <p:spPr>
          <a:xfrm>
            <a:off x="1524000" y="136525"/>
            <a:ext cx="91440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/>
              <a:t>Fast R-CNN: End-to-End Training</a:t>
            </a:r>
            <a:endParaRPr/>
          </a:p>
        </p:txBody>
      </p:sp>
      <p:sp>
        <p:nvSpPr>
          <p:cNvPr id="234" name="Google Shape;23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16"/>
          <p:cNvSpPr txBox="1"/>
          <p:nvPr/>
        </p:nvSpPr>
        <p:spPr>
          <a:xfrm>
            <a:off x="599440" y="1727200"/>
            <a:ext cx="106172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 R-CNN combines classification and bounding box regression in a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multi-task loss function.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Softmax over object classes confidence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Smooth L1 loss for refining bounding boxes.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the entire network (feature extractor, RoI pooling, classifier, and regressor) in one go.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16"/>
          <p:cNvPicPr preferRelativeResize="0"/>
          <p:nvPr/>
        </p:nvPicPr>
        <p:blipFill rotWithShape="1">
          <a:blip r:embed="rId3">
            <a:alphaModFix/>
          </a:blip>
          <a:srcRect b="0" l="0" r="0" t="3189"/>
          <a:stretch/>
        </p:blipFill>
        <p:spPr>
          <a:xfrm>
            <a:off x="1935480" y="3067876"/>
            <a:ext cx="7945120" cy="365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/>
          <p:nvPr>
            <p:ph type="ctrTitle"/>
          </p:nvPr>
        </p:nvSpPr>
        <p:spPr>
          <a:xfrm>
            <a:off x="1524000" y="136525"/>
            <a:ext cx="91440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</a:pPr>
            <a:r>
              <a:rPr lang="en-US"/>
              <a:t>Fast R-CNN: Pros and Cons</a:t>
            </a:r>
            <a:endParaRPr/>
          </a:p>
        </p:txBody>
      </p:sp>
      <p:sp>
        <p:nvSpPr>
          <p:cNvPr id="242" name="Google Shape;24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p17"/>
          <p:cNvSpPr txBox="1"/>
          <p:nvPr/>
        </p:nvSpPr>
        <p:spPr>
          <a:xfrm>
            <a:off x="599440" y="1727200"/>
            <a:ext cx="1061720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Speed: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Faster due to single CNN pass for feature extraction.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 Efficient: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Avoids feature caching.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End-to-End Training: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Simpler and more efficient training process.</a:t>
            </a:r>
            <a:endParaRPr/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Proposal Bottleneck: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Still uses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Selective Search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region proposals, which remains slow.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 txBox="1"/>
          <p:nvPr>
            <p:ph type="ctrTitle"/>
          </p:nvPr>
        </p:nvSpPr>
        <p:spPr>
          <a:xfrm>
            <a:off x="1524000" y="136525"/>
            <a:ext cx="91440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</a:pPr>
            <a:r>
              <a:rPr lang="en-US"/>
              <a:t>What is Faster R-CNN</a:t>
            </a:r>
            <a:endParaRPr/>
          </a:p>
        </p:txBody>
      </p:sp>
      <p:sp>
        <p:nvSpPr>
          <p:cNvPr id="249" name="Google Shape;24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p18"/>
          <p:cNvSpPr txBox="1"/>
          <p:nvPr/>
        </p:nvSpPr>
        <p:spPr>
          <a:xfrm>
            <a:off x="599440" y="1727200"/>
            <a:ext cx="10617200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upgrade to Fast R-CNN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Integrates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Proposal Network (RPN)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directly into the architecture.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Replaces Selective Search with a trainable, fully convolutional network for generating region proposals.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Contributions: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 time by making region proposals part of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network.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Entire model (including region proposals) can be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trained together.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CNN、Fast RCNN和Faster RCNN的个人理解» JasonLe's TechBlog" id="251" name="Google Shape;25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9771" y="2751009"/>
            <a:ext cx="4684469" cy="3634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"/>
          <p:cNvSpPr txBox="1"/>
          <p:nvPr>
            <p:ph type="ctrTitle"/>
          </p:nvPr>
        </p:nvSpPr>
        <p:spPr>
          <a:xfrm>
            <a:off x="1524000" y="573405"/>
            <a:ext cx="91440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/>
              <a:t>Faster R-CNN Architecture Overview</a:t>
            </a:r>
            <a:endParaRPr/>
          </a:p>
        </p:txBody>
      </p:sp>
      <p:sp>
        <p:nvSpPr>
          <p:cNvPr id="257" name="Google Shape;25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p19"/>
          <p:cNvSpPr txBox="1"/>
          <p:nvPr/>
        </p:nvSpPr>
        <p:spPr>
          <a:xfrm>
            <a:off x="568960" y="1727200"/>
            <a:ext cx="1061720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Backbone Network: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extraction from the entire image using a CNN (e.g., VGG16 or ResNet).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Proposal Network (RPN):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small, fully convolutional network that predicts object proposals (bounding boxes) at multiple scales and aspect ratios.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RoI Pooling: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Converts variable-sized proposals into fixed-size feature maps for classification and bounding box regression.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 Network: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Classifies each RoI and refines its bounding box.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CNN、Fast RCNN和Faster RCNN的个人理解» JasonLe's TechBlog" id="259" name="Google Shape;25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5336" y="2880995"/>
            <a:ext cx="4597704" cy="3566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/>
          <p:nvPr>
            <p:ph type="ctrTitle"/>
          </p:nvPr>
        </p:nvSpPr>
        <p:spPr>
          <a:xfrm>
            <a:off x="1524000" y="136525"/>
            <a:ext cx="91440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</a:pPr>
            <a:r>
              <a:rPr lang="en-US"/>
              <a:t>What is Object Detection?</a:t>
            </a:r>
            <a:endParaRPr/>
          </a:p>
        </p:txBody>
      </p:sp>
      <p:sp>
        <p:nvSpPr>
          <p:cNvPr id="112" name="Google Shape;112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599440" y="1727200"/>
            <a:ext cx="106172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detection is the process of identifying and locating objects in an image or video.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Classify objects and draw bounding boxes around them.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ow bounding box object detection is taking over and what to do about it |  by Rayan Potter | ANOLYTICS | Medium" id="114" name="Google Shape;1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9043" y="2558506"/>
            <a:ext cx="7389270" cy="4162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"/>
          <p:cNvSpPr txBox="1"/>
          <p:nvPr>
            <p:ph type="ctrTitle"/>
          </p:nvPr>
        </p:nvSpPr>
        <p:spPr>
          <a:xfrm>
            <a:off x="1524000" y="136525"/>
            <a:ext cx="91440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/>
              <a:t>Region Proposal Network (RPN)</a:t>
            </a:r>
            <a:endParaRPr/>
          </a:p>
        </p:txBody>
      </p:sp>
      <p:sp>
        <p:nvSpPr>
          <p:cNvPr id="266" name="Google Shape;26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" name="Google Shape;267;p20"/>
          <p:cNvSpPr txBox="1"/>
          <p:nvPr/>
        </p:nvSpPr>
        <p:spPr>
          <a:xfrm>
            <a:off x="599440" y="1727200"/>
            <a:ext cx="106172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Generates object proposals (regions likely containing objects) directly from the shared feature map.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Sliding window approach over the feature map.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sliding window operation on anchor boxes, the RPN predicts: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Objectness score: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Whether the region contains an object or not.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Bounding box coordinates: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Location of the object.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Anchor boxes have  different scales (e.g., 128, 256, 512 pixels) and ratios (e.g., 1:1, 2:1, 1:2)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3880" y="3797477"/>
            <a:ext cx="5024120" cy="24652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ject Detection with YOLOv5: Understanding Anchor Boxes | Data-Driven  Science" id="269" name="Google Shape;26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1293" y="3610168"/>
            <a:ext cx="3242627" cy="26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1"/>
          <p:cNvSpPr txBox="1"/>
          <p:nvPr>
            <p:ph type="ctrTitle"/>
          </p:nvPr>
        </p:nvSpPr>
        <p:spPr>
          <a:xfrm>
            <a:off x="1524000" y="390525"/>
            <a:ext cx="91440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b="1" lang="en-US"/>
              <a:t>Key Improvements Over Fast R-CNN</a:t>
            </a:r>
            <a:endParaRPr/>
          </a:p>
        </p:txBody>
      </p:sp>
      <p:sp>
        <p:nvSpPr>
          <p:cNvPr id="275" name="Google Shape;27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6" name="Google Shape;276;p21"/>
          <p:cNvSpPr txBox="1"/>
          <p:nvPr/>
        </p:nvSpPr>
        <p:spPr>
          <a:xfrm>
            <a:off x="599440" y="1727200"/>
            <a:ext cx="1061720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Integrated Region Proposal Network: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Replaces slow Selective Search with a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fast, trainable network.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Speed: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Significant improvement in inference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time.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Allows for faster processing of images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while maintaining high detection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End-to-End Training: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RPN and object detection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stages are trained jointly, optimizing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both tasks simultaneously.</a:t>
            </a:r>
            <a:endParaRPr/>
          </a:p>
        </p:txBody>
      </p:sp>
      <p:graphicFrame>
        <p:nvGraphicFramePr>
          <p:cNvPr id="277" name="Google Shape;277;p21"/>
          <p:cNvGraphicFramePr/>
          <p:nvPr/>
        </p:nvGraphicFramePr>
        <p:xfrm>
          <a:off x="4983480" y="172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{3BC7198D-8BA1-40B6-AEB9-3B13635C9C12}</a:tableStyleId>
              </a:tblPr>
              <a:tblGrid>
                <a:gridCol w="1729750"/>
                <a:gridCol w="1729750"/>
                <a:gridCol w="1729750"/>
                <a:gridCol w="1729750"/>
              </a:tblGrid>
              <a:tr h="267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 u="none" cap="none" strike="noStrike"/>
                        <a:t>Aspect</a:t>
                      </a:r>
                      <a:endParaRPr sz="1300"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R-CNN</a:t>
                      </a:r>
                      <a:endParaRPr sz="1300"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Fast R-CNN</a:t>
                      </a:r>
                      <a:endParaRPr sz="1300"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Faster R-CNN</a:t>
                      </a:r>
                      <a:endParaRPr sz="1300"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7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Publication Year</a:t>
                      </a:r>
                      <a:endParaRPr sz="1300"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2014</a:t>
                      </a:r>
                      <a:endParaRPr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2015</a:t>
                      </a:r>
                      <a:endParaRPr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2015</a:t>
                      </a:r>
                      <a:endParaRPr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1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Region Proposal Method</a:t>
                      </a:r>
                      <a:endParaRPr sz="1300"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Selective Search (External Algorithm)</a:t>
                      </a:r>
                      <a:endParaRPr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Selective Search (External Algorithm)</a:t>
                      </a:r>
                      <a:endParaRPr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Region Proposal Network (RPN) (Integrated)</a:t>
                      </a:r>
                      <a:endParaRPr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Feature Extraction</a:t>
                      </a:r>
                      <a:endParaRPr sz="1300"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CNN on each region proposal</a:t>
                      </a:r>
                      <a:endParaRPr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Single CNN on the entire image</a:t>
                      </a:r>
                      <a:endParaRPr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Single CNN on the entire image</a:t>
                      </a:r>
                      <a:endParaRPr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Classification</a:t>
                      </a:r>
                      <a:endParaRPr sz="1300"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SVM classifier on extracted features</a:t>
                      </a:r>
                      <a:endParaRPr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Softmax layer in CNN</a:t>
                      </a:r>
                      <a:endParaRPr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Softmax layer in CNN</a:t>
                      </a:r>
                      <a:endParaRPr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Bounding Box Regression</a:t>
                      </a:r>
                      <a:endParaRPr sz="1300"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Separate linear regressor</a:t>
                      </a:r>
                      <a:endParaRPr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Integrated in the network</a:t>
                      </a:r>
                      <a:endParaRPr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Integrated in the network</a:t>
                      </a:r>
                      <a:endParaRPr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Speed</a:t>
                      </a:r>
                      <a:endParaRPr sz="1300"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Slow (takes around 47s per image)</a:t>
                      </a:r>
                      <a:endParaRPr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Faster than R-CNN (2s per image)</a:t>
                      </a:r>
                      <a:endParaRPr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Much faster (0.2s per image)</a:t>
                      </a:r>
                      <a:endParaRPr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1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Pros</a:t>
                      </a:r>
                      <a:endParaRPr sz="1300"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Pioneering approach using deep learning</a:t>
                      </a:r>
                      <a:endParaRPr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Improved speed and simpler training</a:t>
                      </a:r>
                      <a:endParaRPr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Integrated proposal generation, much faster</a:t>
                      </a:r>
                      <a:endParaRPr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1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Cons</a:t>
                      </a:r>
                      <a:endParaRPr sz="1300"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Slow, multi-stage, requires lots of storage</a:t>
                      </a:r>
                      <a:endParaRPr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Still relies on slow Selective Search</a:t>
                      </a:r>
                      <a:endParaRPr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Complex RPN but highly efficient</a:t>
                      </a:r>
                      <a:endParaRPr/>
                    </a:p>
                  </a:txBody>
                  <a:tcPr marT="32000" marB="32000" marR="64000" marL="64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"/>
          <p:cNvSpPr txBox="1"/>
          <p:nvPr>
            <p:ph type="ctrTitle"/>
          </p:nvPr>
        </p:nvSpPr>
        <p:spPr>
          <a:xfrm>
            <a:off x="1524000" y="136525"/>
            <a:ext cx="91440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</a:pPr>
            <a:r>
              <a:rPr lang="en-US"/>
              <a:t>Introduction to SSD</a:t>
            </a:r>
            <a:endParaRPr/>
          </a:p>
        </p:txBody>
      </p:sp>
      <p:sp>
        <p:nvSpPr>
          <p:cNvPr id="283" name="Google Shape;28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p22"/>
          <p:cNvSpPr txBox="1"/>
          <p:nvPr/>
        </p:nvSpPr>
        <p:spPr>
          <a:xfrm>
            <a:off x="599440" y="1727200"/>
            <a:ext cx="106172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SSD stands for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Shot MultiBox Detector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object localization and classification are performed in a single pass.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SSD uses feature maps at multiple scales for detecting objects of different sizes.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default bounding boxes (8732 anchors) of different aspect ratios are used at each feature map location.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Faster than region proposal-based methods like Faster R-CNN</a:t>
            </a:r>
            <a:endParaRPr/>
          </a:p>
        </p:txBody>
      </p:sp>
      <p:pic>
        <p:nvPicPr>
          <p:cNvPr id="285" name="Google Shape;28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233" y="3464560"/>
            <a:ext cx="10833567" cy="3226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"/>
          <p:cNvSpPr txBox="1"/>
          <p:nvPr>
            <p:ph type="ctrTitle"/>
          </p:nvPr>
        </p:nvSpPr>
        <p:spPr>
          <a:xfrm>
            <a:off x="1524000" y="136525"/>
            <a:ext cx="91440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</a:pPr>
            <a:r>
              <a:rPr lang="en-US"/>
              <a:t>SSD: Architecture</a:t>
            </a:r>
            <a:endParaRPr/>
          </a:p>
        </p:txBody>
      </p:sp>
      <p:sp>
        <p:nvSpPr>
          <p:cNvPr id="291" name="Google Shape;29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p23"/>
          <p:cNvSpPr txBox="1"/>
          <p:nvPr/>
        </p:nvSpPr>
        <p:spPr>
          <a:xfrm>
            <a:off x="599440" y="1727200"/>
            <a:ext cx="106172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Network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Typically uses a backbone CNN like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VGG16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Layers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Adds convolutional layers after the base network to handle detection at different scales.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SSD makes predictions from multiple feature maps of different sizes (e.g., 38x38, 19x19, 10x10).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245" y="2810185"/>
            <a:ext cx="5868355" cy="376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 txBox="1"/>
          <p:nvPr>
            <p:ph type="ctrTitle"/>
          </p:nvPr>
        </p:nvSpPr>
        <p:spPr>
          <a:xfrm>
            <a:off x="1524000" y="136525"/>
            <a:ext cx="91440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</a:pPr>
            <a:r>
              <a:rPr lang="en-US"/>
              <a:t>SSD: Architecture</a:t>
            </a:r>
            <a:endParaRPr/>
          </a:p>
        </p:txBody>
      </p:sp>
      <p:sp>
        <p:nvSpPr>
          <p:cNvPr id="299" name="Google Shape;29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24"/>
          <p:cNvSpPr txBox="1"/>
          <p:nvPr/>
        </p:nvSpPr>
        <p:spPr>
          <a:xfrm>
            <a:off x="599440" y="1727200"/>
            <a:ext cx="1061720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Network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Typically uses a backbone CNN like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VGG16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Layers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Adds convolutional layers after the base network to handle detection at different scales.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SSD makes predictions from multiple feature maps of different sizes (e.g., 38x38, 19x19, 10x10).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objects are detected from coarse feature maps (smaller dimensions).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objects are detected from fine feature maps (larger dimensions).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Predefined anchor boxes (8732 default boxes) of different scales and aspect ratios are used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feature map cell predicts offsets (Δx, Δy, Δw, Δh) for fine-tuning the box coordinates.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4053840"/>
            <a:ext cx="8888771" cy="280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"/>
          <p:cNvSpPr txBox="1"/>
          <p:nvPr>
            <p:ph type="ctrTitle"/>
          </p:nvPr>
        </p:nvSpPr>
        <p:spPr>
          <a:xfrm>
            <a:off x="1524000" y="136525"/>
            <a:ext cx="91440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</a:pPr>
            <a:r>
              <a:rPr lang="en-US"/>
              <a:t>SSD: Architecture</a:t>
            </a:r>
            <a:endParaRPr/>
          </a:p>
        </p:txBody>
      </p:sp>
      <p:sp>
        <p:nvSpPr>
          <p:cNvPr id="307" name="Google Shape;30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" name="Google Shape;308;p25"/>
          <p:cNvSpPr txBox="1"/>
          <p:nvPr/>
        </p:nvSpPr>
        <p:spPr>
          <a:xfrm>
            <a:off x="599440" y="1727200"/>
            <a:ext cx="10617200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SSD uses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Non-Maximum Suppression (NMS)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remove redundant detections.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NMS helps in selecting the best bounding box for each detected object based on confidence scores.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Advantages of SSD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Real-time Performance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Fast inference makes SSD suitable for real-time applications.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Network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End-to-end training without requiring a separate region proposal network.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Object Scales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Efficiently handles objects of different sizes in a single image.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Disadvantages of SSD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Lower Accuracy for Small Objects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Since SSD relies on lower-resolution feature maps for detecting smaller objects, accuracy can be affected.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Requires Careful Design of Anchor Boxes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Proper tuning of anchor boxes is crucial for optimal performance.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8061" y="4866521"/>
            <a:ext cx="8355939" cy="1970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"/>
          <p:cNvSpPr txBox="1"/>
          <p:nvPr>
            <p:ph type="ctrTitle"/>
          </p:nvPr>
        </p:nvSpPr>
        <p:spPr>
          <a:xfrm>
            <a:off x="1524000" y="136525"/>
            <a:ext cx="91440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</a:pPr>
            <a:r>
              <a:rPr lang="en-US"/>
              <a:t>MASK RCNN</a:t>
            </a:r>
            <a:endParaRPr/>
          </a:p>
        </p:txBody>
      </p:sp>
      <p:sp>
        <p:nvSpPr>
          <p:cNvPr id="315" name="Google Shape;315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6" name="Google Shape;316;p26"/>
          <p:cNvSpPr txBox="1"/>
          <p:nvPr/>
        </p:nvSpPr>
        <p:spPr>
          <a:xfrm>
            <a:off x="599440" y="1727200"/>
            <a:ext cx="10617200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Instance Segmentation: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Detecting objects and segmenting them with precise boundaries.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Difference from Object Detection: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Includes pixel-wise segmentation.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Image editing, augmented reality,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tracking.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Extends Faster R-CNN to predict segmentation masks.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detection and segmentation simultaneously.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Components: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Backbone Network: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Extracts feature maps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(e.g., ResNet, FPN).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Proposal Network (RPN):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Generates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object proposals.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RoI Align: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Improves feature extraction for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each proposal.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Bounding Box Regression: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Refines object localization.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Mask Prediction Branch: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Produces object masks.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nderstanding Mask R Cnn Basic Architecture Resnet Ba - vrogue.co" id="317" name="Google Shape;31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2418080"/>
            <a:ext cx="5955621" cy="25536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derstanding Mask R Cnn Basic Architecture Resnet Ba - vrogue.co" id="318" name="Google Shape;31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73810" y="4735939"/>
            <a:ext cx="1958831" cy="1853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7"/>
          <p:cNvSpPr txBox="1"/>
          <p:nvPr>
            <p:ph type="ctrTitle"/>
          </p:nvPr>
        </p:nvSpPr>
        <p:spPr>
          <a:xfrm>
            <a:off x="1524000" y="136525"/>
            <a:ext cx="91440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</a:pPr>
            <a:r>
              <a:rPr lang="en-US"/>
              <a:t>MASK RCNN</a:t>
            </a:r>
            <a:endParaRPr/>
          </a:p>
        </p:txBody>
      </p:sp>
      <p:sp>
        <p:nvSpPr>
          <p:cNvPr id="324" name="Google Shape;32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p27"/>
          <p:cNvSpPr txBox="1"/>
          <p:nvPr/>
        </p:nvSpPr>
        <p:spPr>
          <a:xfrm>
            <a:off x="599440" y="1727200"/>
            <a:ext cx="106172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ROI Align: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Extracts features from proposed regions with better alignment.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uses bilinearly interpolated points within the ROI, avoiding quantization errors compared to fixed number of grid points in ROI pooling.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Accurate feature extraction for small ROIs or deformed objects.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799" y="4025061"/>
            <a:ext cx="5367241" cy="1957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IAlign Process" id="327" name="Google Shape;32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7120" y="3445897"/>
            <a:ext cx="5785200" cy="2946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8"/>
          <p:cNvSpPr txBox="1"/>
          <p:nvPr>
            <p:ph type="ctrTitle"/>
          </p:nvPr>
        </p:nvSpPr>
        <p:spPr>
          <a:xfrm>
            <a:off x="1524000" y="136525"/>
            <a:ext cx="91440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</a:pPr>
            <a:r>
              <a:rPr lang="en-US"/>
              <a:t>MASK RCNN</a:t>
            </a:r>
            <a:endParaRPr/>
          </a:p>
        </p:txBody>
      </p:sp>
      <p:sp>
        <p:nvSpPr>
          <p:cNvPr id="333" name="Google Shape;33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28"/>
          <p:cNvSpPr txBox="1"/>
          <p:nvPr/>
        </p:nvSpPr>
        <p:spPr>
          <a:xfrm>
            <a:off x="599440" y="1727200"/>
            <a:ext cx="1061720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Tumor detection, organ segmentation.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Pedestrian detection, lane segmentation.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tracking and interaction.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Limitations and Challenges: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Requires significant resources for training.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complexity can impact inference speed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Needs accurate and extensive labeled data.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Advanced Networks: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EfficientDet: Lightweight version of object detection networks.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PANet (Path Aggregation Network): Improved feature fusion. (next lecture)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 (You Only Look Once): Real-time object detection advancements. (next lecture)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/>
          <p:nvPr>
            <p:ph type="ctrTitle"/>
          </p:nvPr>
        </p:nvSpPr>
        <p:spPr>
          <a:xfrm>
            <a:off x="1524000" y="136525"/>
            <a:ext cx="91440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</a:pPr>
            <a:r>
              <a:rPr lang="en-US" sz="4800"/>
              <a:t>Object Detection vs. Classification</a:t>
            </a:r>
            <a:endParaRPr/>
          </a:p>
        </p:txBody>
      </p:sp>
      <p:sp>
        <p:nvSpPr>
          <p:cNvPr id="120" name="Google Shape;1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3"/>
          <p:cNvSpPr txBox="1"/>
          <p:nvPr/>
        </p:nvSpPr>
        <p:spPr>
          <a:xfrm>
            <a:off x="599440" y="1727200"/>
            <a:ext cx="10617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Predicts the object class in an entire image.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Detection: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Predicts both the object class and its location within an image.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bject Detection vs. Classification in Computer Vision: Explained" id="122" name="Google Shape;1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2400" y="2316031"/>
            <a:ext cx="8331200" cy="3463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 txBox="1"/>
          <p:nvPr>
            <p:ph type="ctrTitle"/>
          </p:nvPr>
        </p:nvSpPr>
        <p:spPr>
          <a:xfrm>
            <a:off x="1524000" y="390525"/>
            <a:ext cx="91440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</a:pPr>
            <a:r>
              <a:rPr lang="en-US" sz="4800"/>
              <a:t>The Evolution of Object Detection Architectures</a:t>
            </a:r>
            <a:endParaRPr/>
          </a:p>
        </p:txBody>
      </p:sp>
      <p:sp>
        <p:nvSpPr>
          <p:cNvPr id="128" name="Google Shape;1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4"/>
          <p:cNvSpPr txBox="1"/>
          <p:nvPr/>
        </p:nvSpPr>
        <p:spPr>
          <a:xfrm>
            <a:off x="599440" y="1727200"/>
            <a:ext cx="1061720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Early Approaches: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Sliding Window Method: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Manually crop windows at different scales and classify each.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Handcrafted Features: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SIFT, HOG (Histogram of Oriented Gradients).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Modern Approaches: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 models that automate feature extraction and object localization.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ntroduction to object detection with deep learning | SuperAnnotate" id="130" name="Google Shape;1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5653" y="3241005"/>
            <a:ext cx="5294947" cy="3308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/>
          <p:nvPr>
            <p:ph type="ctrTitle"/>
          </p:nvPr>
        </p:nvSpPr>
        <p:spPr>
          <a:xfrm>
            <a:off x="1524000" y="380365"/>
            <a:ext cx="91440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</a:pPr>
            <a:r>
              <a:rPr lang="en-US" sz="4800"/>
              <a:t>Types of Object Detection Architectures</a:t>
            </a:r>
            <a:endParaRPr/>
          </a:p>
        </p:txBody>
      </p:sp>
      <p:sp>
        <p:nvSpPr>
          <p:cNvPr id="136" name="Google Shape;1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5"/>
          <p:cNvSpPr txBox="1"/>
          <p:nvPr/>
        </p:nvSpPr>
        <p:spPr>
          <a:xfrm>
            <a:off x="589280" y="1757680"/>
            <a:ext cx="1061720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Two-Stage Detectors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Proposal + Classification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R-CNN, Fast R-CNN, Faster R-CNN.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Single-Stage Detectors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Directly predict bounding boxes and classes.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YOLO, SSD, RetinaNet.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omparison of the Faster R-CNN, SSD, CenterNet, and YOLOv3 network... |  Download Scientific Diagram" id="138" name="Google Shape;13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3075" y="2240945"/>
            <a:ext cx="6313805" cy="3543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/>
          <p:nvPr>
            <p:ph type="ctrTitle"/>
          </p:nvPr>
        </p:nvSpPr>
        <p:spPr>
          <a:xfrm>
            <a:off x="1524000" y="136525"/>
            <a:ext cx="91440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</a:pPr>
            <a:r>
              <a:rPr lang="en-US"/>
              <a:t>What is R-CNN</a:t>
            </a:r>
            <a:endParaRPr/>
          </a:p>
        </p:txBody>
      </p:sp>
      <p:sp>
        <p:nvSpPr>
          <p:cNvPr id="144" name="Google Shape;1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6"/>
          <p:cNvSpPr txBox="1"/>
          <p:nvPr/>
        </p:nvSpPr>
        <p:spPr>
          <a:xfrm>
            <a:off x="599440" y="1727200"/>
            <a:ext cx="106172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R-CNN (Region-based Convolutional Neural Networks) is the first deep learning-based object detection method that combines region proposal techniques with CNN-based feature extraction.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selective search to generate region proposals, then classify each region using a CNN.</a:t>
            </a:r>
            <a:endParaRPr/>
          </a:p>
        </p:txBody>
      </p:sp>
      <p:pic>
        <p:nvPicPr>
          <p:cNvPr descr="R-CNN architecture" id="146" name="Google Shape;14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188" y="3219768"/>
            <a:ext cx="10021704" cy="2419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>
            <p:ph type="ctrTitle"/>
          </p:nvPr>
        </p:nvSpPr>
        <p:spPr>
          <a:xfrm>
            <a:off x="1524000" y="136525"/>
            <a:ext cx="91440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</a:pPr>
            <a:r>
              <a:rPr lang="en-US"/>
              <a:t> R-CNN Pipeline</a:t>
            </a:r>
            <a:endParaRPr/>
          </a:p>
        </p:txBody>
      </p:sp>
      <p:sp>
        <p:nvSpPr>
          <p:cNvPr id="152" name="Google Shape;1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7"/>
          <p:cNvSpPr txBox="1"/>
          <p:nvPr/>
        </p:nvSpPr>
        <p:spPr>
          <a:xfrm>
            <a:off x="477520" y="1684704"/>
            <a:ext cx="106172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Proposal (Selective Search):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Generates around 2000 candidate region proposals using selective search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CNN-based Feature Extraction: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region proposal is resized to a fixed size and passed through a CNN (e.g., AlexNet) to extract features.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extracted features are classified using a linear SVM.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Bounding Box Regression: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Fine-tune the bounding box locations to improve localization accuracy.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-CNN architecture" id="154" name="Google Shape;15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5068" y="4777542"/>
            <a:ext cx="7098732" cy="171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/>
          <p:nvPr/>
        </p:nvSpPr>
        <p:spPr>
          <a:xfrm>
            <a:off x="5577840" y="4602480"/>
            <a:ext cx="1686560" cy="211899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7018020" y="4777543"/>
            <a:ext cx="2603500" cy="134836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9763760" y="4777541"/>
            <a:ext cx="1686560" cy="134836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/>
          <p:nvPr>
            <p:ph type="ctrTitle"/>
          </p:nvPr>
        </p:nvSpPr>
        <p:spPr>
          <a:xfrm>
            <a:off x="1524000" y="136525"/>
            <a:ext cx="91440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</a:pPr>
            <a:r>
              <a:rPr lang="en-US"/>
              <a:t>R-CNN: Region Proposal</a:t>
            </a:r>
            <a:endParaRPr/>
          </a:p>
        </p:txBody>
      </p:sp>
      <p:sp>
        <p:nvSpPr>
          <p:cNvPr id="163" name="Google Shape;16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8"/>
          <p:cNvSpPr txBox="1"/>
          <p:nvPr/>
        </p:nvSpPr>
        <p:spPr>
          <a:xfrm>
            <a:off x="599440" y="1727200"/>
            <a:ext cx="1061720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method that groups similar pixels into candidate regions based on color, texture, size, and shape.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reduce the region proposals in the R-CNN uses a greedy algorithm called selective search.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Similarities are considered based on color similarity, texture similarity, region size, etc. 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Reduces the number of regions to be processed by the CNN.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Still relatively slow and heuristic-based.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0689" y="2908397"/>
            <a:ext cx="6591871" cy="302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440" y="4421098"/>
            <a:ext cx="5362741" cy="1408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 txBox="1"/>
          <p:nvPr>
            <p:ph type="ctrTitle"/>
          </p:nvPr>
        </p:nvSpPr>
        <p:spPr>
          <a:xfrm>
            <a:off x="1524000" y="471805"/>
            <a:ext cx="9144000" cy="1153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/>
              <a:t>R-CNN:CNN-based Feature Extraction &amp; Classification</a:t>
            </a:r>
            <a:endParaRPr/>
          </a:p>
        </p:txBody>
      </p:sp>
      <p:sp>
        <p:nvSpPr>
          <p:cNvPr id="172" name="Google Shape;17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9"/>
          <p:cNvSpPr txBox="1"/>
          <p:nvPr/>
        </p:nvSpPr>
        <p:spPr>
          <a:xfrm>
            <a:off x="599440" y="1727200"/>
            <a:ext cx="106172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region is cropped and resized to a fixed size (e.g., 227x227 for AlexNet) and passed through a CNN to extract high-level features.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last softmax layer is removed to get the (1, 4096) feature vector.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feature vector is then passed to SVM and bounding box regressor.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4980" y="3033861"/>
            <a:ext cx="8702040" cy="3824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2024-09-03T08:48:33Z</dcterms:created>
  <dc:creator>Ahsan Jalal</dc:creator>
</cp:coreProperties>
</file>